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655cc808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655cc808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655cc808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655cc808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a475a47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a475a47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6c0a27be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6c0a27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655cc808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655cc80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6c0a27be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6c0a27b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6f90af8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6f90af8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6c0a27be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6c0a27be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45ed6706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45ed6706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5ed67069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5ed67069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5ed67069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5ed67069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655cc808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655cc808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5ed67069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5ed67069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5ed67069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5ed67069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6c0a27be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6c0a27be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5ed67069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5ed67069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SSD(Single Shot Multi-box Detector)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29400" y="17897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Yeongbi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2022.08.24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50" y="71025"/>
            <a:ext cx="8335299" cy="25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6146500" y="4773450"/>
            <a:ext cx="4351500" cy="323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from </a:t>
            </a:r>
            <a:r>
              <a:rPr lang="ko" sz="900">
                <a:solidFill>
                  <a:schemeClr val="dk2"/>
                </a:solidFill>
              </a:rPr>
              <a:t> </a:t>
            </a:r>
            <a:r>
              <a:rPr lang="ko" sz="900">
                <a:solidFill>
                  <a:schemeClr val="dk2"/>
                </a:solidFill>
              </a:rPr>
              <a:t>https://www.youtube.com/watch?v=ej1ISEoAK5g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68225" y="2571750"/>
            <a:ext cx="74007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*k = 6, c = 20, size = 19 x 19 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1. k개의 default box를 생성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2. feature map에 3x3 conv를 적용해 BBox regression 계산 → [x, y, w, h] ​​  </a:t>
            </a:r>
            <a:r>
              <a:rPr lang="ko" sz="1200">
                <a:highlight>
                  <a:srgbClr val="FFF8B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19x19*</a:t>
            </a:r>
            <a:r>
              <a:rPr lang="ko" sz="1200">
                <a:highlight>
                  <a:srgbClr val="FFF8B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(6*4) </a:t>
            </a:r>
            <a:endParaRPr sz="1200">
              <a:highlight>
                <a:srgbClr val="FFF8B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highlight>
                <a:srgbClr val="FFF8B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3. 각 default box 마다 classification  </a:t>
            </a:r>
            <a:r>
              <a:rPr lang="ko" sz="1200">
                <a:highlight>
                  <a:srgbClr val="FFF8B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19x19</a:t>
            </a:r>
            <a:r>
              <a:rPr lang="ko" sz="1200">
                <a:highlight>
                  <a:srgbClr val="FFF8B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*(6*(20+1))</a:t>
            </a:r>
            <a:endParaRPr sz="1200">
              <a:highlight>
                <a:srgbClr val="FFF8B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251250" y="49350"/>
            <a:ext cx="88116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Hard negative mining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ko" sz="1300">
                <a:latin typeface="Roboto"/>
                <a:ea typeface="Roboto"/>
                <a:cs typeface="Roboto"/>
                <a:sym typeface="Roboto"/>
              </a:rPr>
              <a:t>매칭 후, 대부분의 BBox들은 negative 일 것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ko" sz="1300">
                <a:latin typeface="Roboto"/>
                <a:ea typeface="Roboto"/>
                <a:cs typeface="Roboto"/>
                <a:sym typeface="Roboto"/>
              </a:rPr>
              <a:t>이를 모두 사용하지 않고 positive:negative = 3:1 의 비율을 갖도록 높은 confidence Loss값을 가진 것들만 사용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ko" sz="1300">
                <a:latin typeface="Roboto"/>
                <a:ea typeface="Roboto"/>
                <a:cs typeface="Roboto"/>
                <a:sym typeface="Roboto"/>
              </a:rPr>
              <a:t>즉, backgound인데 Loss 값인 큰 것들 위주로 학습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ko" sz="1300">
                <a:latin typeface="Roboto"/>
                <a:ea typeface="Roboto"/>
                <a:cs typeface="Roboto"/>
                <a:sym typeface="Roboto"/>
              </a:rPr>
              <a:t>(효과) 최적화 속도 빨라지고 training 도 더 안정적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Choosing scales and aspect ratios for default boxes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m: feature map 개수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k: default box 개수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25" y="2903600"/>
            <a:ext cx="50482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00" y="3789425"/>
            <a:ext cx="20383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748" y="3094798"/>
            <a:ext cx="2103250" cy="9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25" y="152400"/>
            <a:ext cx="40386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00" y="1084200"/>
            <a:ext cx="51625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425" y="3092325"/>
            <a:ext cx="65341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5500125" y="0"/>
            <a:ext cx="36027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Times New Roman"/>
                <a:ea typeface="Times New Roman"/>
                <a:cs typeface="Times New Roman"/>
                <a:sym typeface="Times New Roman"/>
              </a:rPr>
              <a:t>N: default box 개수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l: 예측한 default box의 파라미터</a:t>
            </a:r>
            <a:endParaRPr sz="13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g: ground truth 의 파라미터</a:t>
            </a:r>
            <a:endParaRPr sz="13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x: i번째 default box와 class가 k인 j번째 ground truth box와의 매칭 여부 {0, 1}</a:t>
            </a:r>
            <a:endParaRPr sz="13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실험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75" y="1550925"/>
            <a:ext cx="68865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96850"/>
            <a:ext cx="65532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900" y="1949450"/>
            <a:ext cx="64293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75" y="570875"/>
            <a:ext cx="8344050" cy="30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34520" l="0" r="0" t="0"/>
          <a:stretch/>
        </p:blipFill>
        <p:spPr>
          <a:xfrm>
            <a:off x="760575" y="-37825"/>
            <a:ext cx="7372801" cy="267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50" y="2534748"/>
            <a:ext cx="7123025" cy="17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3530475" y="1617450"/>
            <a:ext cx="438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latin typeface="Roboto"/>
                <a:ea typeface="Roboto"/>
                <a:cs typeface="Roboto"/>
                <a:sym typeface="Roboto"/>
              </a:rPr>
              <a:t>Q &amp; A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55225" y="3182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What is Object Detection?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318" t="0"/>
          <a:stretch/>
        </p:blipFill>
        <p:spPr>
          <a:xfrm rot="5400000">
            <a:off x="825725" y="1418764"/>
            <a:ext cx="3169976" cy="23849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794575" y="4230225"/>
            <a:ext cx="14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284075" y="4230225"/>
            <a:ext cx="25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Localization + 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" name="Google Shape;74;p14"/>
          <p:cNvGrpSpPr/>
          <p:nvPr/>
        </p:nvGrpSpPr>
        <p:grpSpPr>
          <a:xfrm>
            <a:off x="5284063" y="1026262"/>
            <a:ext cx="2782812" cy="3169976"/>
            <a:chOff x="3689888" y="1060237"/>
            <a:chExt cx="2782812" cy="3169976"/>
          </a:xfrm>
        </p:grpSpPr>
        <p:pic>
          <p:nvPicPr>
            <p:cNvPr id="75" name="Google Shape;75;p14"/>
            <p:cNvPicPr preferRelativeResize="0"/>
            <p:nvPr/>
          </p:nvPicPr>
          <p:blipFill rotWithShape="1">
            <a:blip r:embed="rId3">
              <a:alphaModFix/>
            </a:blip>
            <a:srcRect b="0" l="0" r="318" t="0"/>
            <a:stretch/>
          </p:blipFill>
          <p:spPr>
            <a:xfrm rot="5400000">
              <a:off x="3297387" y="1452739"/>
              <a:ext cx="3169976" cy="2384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4"/>
            <p:cNvSpPr/>
            <p:nvPr/>
          </p:nvSpPr>
          <p:spPr>
            <a:xfrm>
              <a:off x="3976375" y="1531950"/>
              <a:ext cx="1379400" cy="26982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5059100" y="1287175"/>
              <a:ext cx="141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highlight>
                    <a:srgbClr val="0000FF"/>
                  </a:highlight>
                  <a:latin typeface="Roboto"/>
                  <a:ea typeface="Roboto"/>
                  <a:cs typeface="Roboto"/>
                  <a:sym typeface="Roboto"/>
                </a:rPr>
                <a:t>  Cat</a:t>
              </a:r>
              <a:endParaRPr sz="1000">
                <a:solidFill>
                  <a:srgbClr val="FFFFFF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434" y="563026"/>
            <a:ext cx="2011191" cy="120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766" y="2571762"/>
            <a:ext cx="2059226" cy="136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812" y="996923"/>
            <a:ext cx="3658056" cy="2489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5"/>
          <p:cNvCxnSpPr>
            <a:stCxn id="84" idx="3"/>
            <a:endCxn id="82" idx="1"/>
          </p:cNvCxnSpPr>
          <p:nvPr/>
        </p:nvCxnSpPr>
        <p:spPr>
          <a:xfrm flipH="1" rot="10800000">
            <a:off x="4650868" y="1165643"/>
            <a:ext cx="1144500" cy="10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 txBox="1"/>
          <p:nvPr/>
        </p:nvSpPr>
        <p:spPr>
          <a:xfrm>
            <a:off x="6454514" y="1733677"/>
            <a:ext cx="158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Roboto"/>
                <a:ea typeface="Roboto"/>
                <a:cs typeface="Roboto"/>
                <a:sym typeface="Roboto"/>
              </a:rPr>
              <a:t>Proposals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6439576" y="3935434"/>
            <a:ext cx="158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22225" y="3960550"/>
            <a:ext cx="779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Localization : x, y, w, 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Classification :  p(ci) -&gt; class</a:t>
            </a:r>
            <a:endParaRPr/>
          </a:p>
        </p:txBody>
      </p:sp>
      <p:cxnSp>
        <p:nvCxnSpPr>
          <p:cNvPr id="89" name="Google Shape;89;p15"/>
          <p:cNvCxnSpPr>
            <a:stCxn id="84" idx="3"/>
            <a:endCxn id="83" idx="1"/>
          </p:cNvCxnSpPr>
          <p:nvPr/>
        </p:nvCxnSpPr>
        <p:spPr>
          <a:xfrm>
            <a:off x="4650868" y="2241743"/>
            <a:ext cx="1170900" cy="10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650" y="371300"/>
            <a:ext cx="4604701" cy="30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154500" y="3722550"/>
            <a:ext cx="70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같은 클래스의 </a:t>
            </a:r>
            <a:r>
              <a:rPr lang="ko"/>
              <a:t>object들이 겹쳐있다면 수많은 BBox 중 어떻게 골라야하나?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362600" y="216275"/>
            <a:ext cx="8556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NMS(non-maximum suppression) 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각 클래스에 대해 confidence 값을 기준으로 BBox 정렬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가장 confidence 가 높은 BBox를 기준으로 IOU가 threshold이상인 BBox는 동일한 Ground truth를 바라본다고 판단해 지움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40617"/>
          <a:stretch/>
        </p:blipFill>
        <p:spPr>
          <a:xfrm>
            <a:off x="362600" y="1615151"/>
            <a:ext cx="2349600" cy="24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0" r="0" t="40617"/>
          <a:stretch/>
        </p:blipFill>
        <p:spPr>
          <a:xfrm>
            <a:off x="3248175" y="1581050"/>
            <a:ext cx="2349600" cy="248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5788" y="2079238"/>
            <a:ext cx="3135801" cy="16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2840238" y="2798888"/>
            <a:ext cx="279900" cy="22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SSD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제기 &amp; 제안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25" y="1320275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 state-of- the-art인 Fater R-CNN 은 정확도는 높지만 real-time apllication에서 느리다는 단점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2. one stage로 보다 빠른 속도를 가진 기존 Yolo는 맨 마지막 feature map만 사용하기 때문에 정확도가 떨어짐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Char char="-"/>
            </a:pPr>
            <a:r>
              <a:rPr lang="ko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Faster-RCNN :mAP 73.2%, 7FPS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Char char="-"/>
            </a:pPr>
            <a:r>
              <a:rPr lang="ko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YOLO: mAP 63.4%, 45FPS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132750" y="4150725"/>
            <a:ext cx="71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11725" y="3393000"/>
            <a:ext cx="8201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&gt; 각 layer에서 나온 다양한 크기를 가진 feature map에서 default box를 생성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&gt; </a:t>
            </a:r>
            <a:r>
              <a:rPr lang="ko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mAP 74.3% </a:t>
            </a:r>
            <a:r>
              <a:rPr lang="ko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59FPS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0"/>
          <p:cNvGrpSpPr/>
          <p:nvPr/>
        </p:nvGrpSpPr>
        <p:grpSpPr>
          <a:xfrm>
            <a:off x="890492" y="302350"/>
            <a:ext cx="7363017" cy="4241688"/>
            <a:chOff x="836975" y="35825"/>
            <a:chExt cx="7613501" cy="4606525"/>
          </a:xfrm>
        </p:grpSpPr>
        <p:pic>
          <p:nvPicPr>
            <p:cNvPr id="124" name="Google Shape;12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975" y="631525"/>
              <a:ext cx="7613501" cy="401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2500" y="35825"/>
              <a:ext cx="7212226" cy="284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20"/>
          <p:cNvSpPr txBox="1"/>
          <p:nvPr/>
        </p:nvSpPr>
        <p:spPr>
          <a:xfrm>
            <a:off x="4432025" y="4775600"/>
            <a:ext cx="4789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https://www.youtube.com/results?search_query=SSD+%EB%85%BC%EB%AC%B8+%EB%A6%AC%EB%B7%B0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66395" t="0"/>
          <a:stretch/>
        </p:blipFill>
        <p:spPr>
          <a:xfrm>
            <a:off x="604850" y="98700"/>
            <a:ext cx="2666273" cy="28513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719033" y="3015637"/>
            <a:ext cx="8148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Char char="-"/>
            </a:pPr>
            <a:r>
              <a:rPr lang="ko" sz="12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Default box: 고정된 크기의 BBox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Char char="-"/>
            </a:pPr>
            <a:r>
              <a:rPr lang="ko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같은 크기의 BBox 가 feature map (b), </a:t>
            </a:r>
            <a:r>
              <a:rPr lang="ko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(c)  에 있음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Char char="-"/>
            </a:pPr>
            <a:r>
              <a:rPr lang="ko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큰물체 : (b)보다는 (c) / 작은 물체: </a:t>
            </a:r>
            <a:r>
              <a:rPr lang="ko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(c) 보다는 (b)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13419" l="33457" r="34830" t="0"/>
          <a:stretch/>
        </p:blipFill>
        <p:spPr>
          <a:xfrm>
            <a:off x="3896805" y="292755"/>
            <a:ext cx="2197523" cy="215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12556" l="65224" r="0" t="0"/>
          <a:stretch/>
        </p:blipFill>
        <p:spPr>
          <a:xfrm>
            <a:off x="6973677" y="877291"/>
            <a:ext cx="1220297" cy="110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65224" r="0" t="86864"/>
          <a:stretch/>
        </p:blipFill>
        <p:spPr>
          <a:xfrm>
            <a:off x="6220178" y="2514207"/>
            <a:ext cx="2727298" cy="37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33457" r="34830" t="86576"/>
          <a:stretch/>
        </p:blipFill>
        <p:spPr>
          <a:xfrm>
            <a:off x="3726955" y="2547006"/>
            <a:ext cx="2433974" cy="3702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1"/>
          <p:cNvGrpSpPr/>
          <p:nvPr/>
        </p:nvGrpSpPr>
        <p:grpSpPr>
          <a:xfrm>
            <a:off x="885500" y="3842575"/>
            <a:ext cx="8002800" cy="369300"/>
            <a:chOff x="885500" y="3842575"/>
            <a:chExt cx="8002800" cy="369300"/>
          </a:xfrm>
        </p:grpSpPr>
        <p:sp>
          <p:nvSpPr>
            <p:cNvPr id="138" name="Google Shape;138;p21"/>
            <p:cNvSpPr/>
            <p:nvPr/>
          </p:nvSpPr>
          <p:spPr>
            <a:xfrm>
              <a:off x="885500" y="3968569"/>
              <a:ext cx="279900" cy="117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 txBox="1"/>
            <p:nvPr/>
          </p:nvSpPr>
          <p:spPr>
            <a:xfrm>
              <a:off x="1165400" y="3842575"/>
              <a:ext cx="772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이렇게 다양한 feature map에서 detection을 진행하기 때문에 정확도 향상</a:t>
              </a:r>
              <a:endParaRPr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0" name="Google Shape;140;p21"/>
          <p:cNvSpPr/>
          <p:nvPr/>
        </p:nvSpPr>
        <p:spPr>
          <a:xfrm rot="5398236">
            <a:off x="5369396" y="597349"/>
            <a:ext cx="584700" cy="4794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 rot="5398236">
            <a:off x="7367596" y="1077624"/>
            <a:ext cx="584700" cy="4794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